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Average"/>
      <p:regular r:id="rId24"/>
    </p:embeddedFont>
    <p:embeddedFont>
      <p:font typeface="Oswald"/>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Average-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swald-bold.fntdata"/><Relationship Id="rId25"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a7ad70fab4_0_2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a7ad70fab4_0_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a7ad70fab4_0_2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a7ad70fab4_0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a7ad70fab4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a7ad70fab4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a7ad70fab4_0_2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a7ad70fab4_0_2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a7ad70fab4_0_2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a7ad70fab4_0_2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a7ad70fab4_0_2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a7ad70fab4_0_2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a7ad70fab4_0_2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a7ad70fab4_0_2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a7ad70fab4_0_3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a7ad70fab4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a7ad70fab4_0_3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a7ad70fab4_0_3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a7ad70fab4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a7ad70fab4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a7ad70fab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a7ad70fab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a7ad70fab4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a7ad70fab4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a7ad70fab4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a7ad70fab4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a7ad70fab4_0_2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a7ad70fab4_0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a7ad70fab4_0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a7ad70fab4_0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a7ad70fab4_0_2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a7ad70fab4_0_2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a7ad70fab4_0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a7ad70fab4_0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Households of Peace:</a:t>
            </a:r>
            <a:endParaRPr/>
          </a:p>
          <a:p>
            <a:pPr indent="0" lvl="0" marL="0" rtl="0" algn="ctr">
              <a:spcBef>
                <a:spcPts val="0"/>
              </a:spcBef>
              <a:spcAft>
                <a:spcPts val="0"/>
              </a:spcAft>
              <a:buNone/>
            </a:pPr>
            <a:r>
              <a:rPr lang="en" sz="3500"/>
              <a:t>The Call to Ministry</a:t>
            </a:r>
            <a:endParaRPr sz="3500"/>
          </a:p>
        </p:txBody>
      </p:sp>
      <p:sp>
        <p:nvSpPr>
          <p:cNvPr id="60" name="Google Shape;60;p13"/>
          <p:cNvSpPr txBox="1"/>
          <p:nvPr>
            <p:ph idx="1" type="subTitle"/>
          </p:nvPr>
        </p:nvSpPr>
        <p:spPr>
          <a:xfrm>
            <a:off x="377975" y="3129750"/>
            <a:ext cx="7801500" cy="750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300">
                <a:solidFill>
                  <a:schemeClr val="dk1"/>
                </a:solidFill>
                <a:latin typeface="Oswald"/>
                <a:ea typeface="Oswald"/>
                <a:cs typeface="Oswald"/>
                <a:sym typeface="Oswald"/>
              </a:rPr>
              <a:t>	Matthew 10; Luke 10</a:t>
            </a:r>
            <a:endParaRPr sz="2300">
              <a:solidFill>
                <a:schemeClr val="dk1"/>
              </a:solidFill>
              <a:latin typeface="Oswald"/>
              <a:ea typeface="Oswald"/>
              <a:cs typeface="Oswald"/>
              <a:sym typeface="Oswa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The Call to Ministry</a:t>
            </a:r>
            <a:endParaRPr sz="3400"/>
          </a:p>
        </p:txBody>
      </p:sp>
      <p:sp>
        <p:nvSpPr>
          <p:cNvPr id="117" name="Google Shape;117;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Ministry is something we are called to:</a:t>
            </a:r>
            <a:endParaRPr sz="3000">
              <a:solidFill>
                <a:schemeClr val="dk1"/>
              </a:solidFill>
              <a:latin typeface="Oswald"/>
              <a:ea typeface="Oswald"/>
              <a:cs typeface="Oswald"/>
              <a:sym typeface="Oswald"/>
            </a:endParaRPr>
          </a:p>
          <a:p>
            <a:pPr indent="0" lvl="0" marL="0" rtl="0" algn="l">
              <a:spcBef>
                <a:spcPts val="1200"/>
              </a:spcBef>
              <a:spcAft>
                <a:spcPts val="0"/>
              </a:spcAft>
              <a:buNone/>
            </a:pPr>
            <a:r>
              <a:rPr lang="en" sz="3000">
                <a:solidFill>
                  <a:schemeClr val="dk1"/>
                </a:solidFill>
                <a:latin typeface="Oswald"/>
                <a:ea typeface="Oswald"/>
                <a:cs typeface="Oswald"/>
                <a:sym typeface="Oswald"/>
              </a:rPr>
              <a:t>-Walk in</a:t>
            </a:r>
            <a:endParaRPr sz="3000">
              <a:solidFill>
                <a:schemeClr val="dk1"/>
              </a:solidFill>
              <a:latin typeface="Oswald"/>
              <a:ea typeface="Oswald"/>
              <a:cs typeface="Oswald"/>
              <a:sym typeface="Oswald"/>
            </a:endParaRPr>
          </a:p>
          <a:p>
            <a:pPr indent="0" lvl="0" marL="0" rtl="0" algn="l">
              <a:spcBef>
                <a:spcPts val="1200"/>
              </a:spcBef>
              <a:spcAft>
                <a:spcPts val="0"/>
              </a:spcAft>
              <a:buNone/>
            </a:pPr>
            <a:r>
              <a:rPr lang="en" sz="3000">
                <a:solidFill>
                  <a:schemeClr val="dk1"/>
                </a:solidFill>
                <a:latin typeface="Oswald"/>
                <a:ea typeface="Oswald"/>
                <a:cs typeface="Oswald"/>
                <a:sym typeface="Oswald"/>
              </a:rPr>
              <a:t>-Promote</a:t>
            </a:r>
            <a:endParaRPr sz="3000">
              <a:solidFill>
                <a:schemeClr val="dk1"/>
              </a:solidFill>
              <a:latin typeface="Oswald"/>
              <a:ea typeface="Oswald"/>
              <a:cs typeface="Oswald"/>
              <a:sym typeface="Oswald"/>
            </a:endParaRPr>
          </a:p>
          <a:p>
            <a:pPr indent="0" lvl="0" marL="0" rtl="0" algn="l">
              <a:spcBef>
                <a:spcPts val="1200"/>
              </a:spcBef>
              <a:spcAft>
                <a:spcPts val="1200"/>
              </a:spcAft>
              <a:buNone/>
            </a:pPr>
            <a:r>
              <a:rPr lang="en" sz="3000">
                <a:solidFill>
                  <a:schemeClr val="dk1"/>
                </a:solidFill>
                <a:latin typeface="Oswald"/>
                <a:ea typeface="Oswald"/>
                <a:cs typeface="Oswald"/>
                <a:sym typeface="Oswald"/>
              </a:rPr>
              <a:t>-Maintain</a:t>
            </a:r>
            <a:endParaRPr sz="3000">
              <a:solidFill>
                <a:schemeClr val="dk1"/>
              </a:solidFill>
              <a:latin typeface="Oswald"/>
              <a:ea typeface="Oswald"/>
              <a:cs typeface="Oswald"/>
              <a:sym typeface="Oswa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2 Peter 1:10</a:t>
            </a:r>
            <a:endParaRPr sz="3400"/>
          </a:p>
        </p:txBody>
      </p:sp>
      <p:sp>
        <p:nvSpPr>
          <p:cNvPr id="123" name="Google Shape;123;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“Therefore, brothers, be all the more diligent to confirm your calling and election, for if you practice these qualities you will never fall.”</a:t>
            </a:r>
            <a:endParaRPr sz="3000">
              <a:solidFill>
                <a:schemeClr val="dk1"/>
              </a:solidFill>
              <a:latin typeface="Oswald"/>
              <a:ea typeface="Oswald"/>
              <a:cs typeface="Oswald"/>
              <a:sym typeface="Oswald"/>
            </a:endParaRPr>
          </a:p>
          <a:p>
            <a:pPr indent="0" lvl="0" marL="0" rtl="0" algn="l">
              <a:spcBef>
                <a:spcPts val="1200"/>
              </a:spcBef>
              <a:spcAft>
                <a:spcPts val="0"/>
              </a:spcAft>
              <a:buNone/>
            </a:pPr>
            <a:r>
              <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Deuteronomy 6:5-9</a:t>
            </a:r>
            <a:endParaRPr sz="3400"/>
          </a:p>
        </p:txBody>
      </p:sp>
      <p:sp>
        <p:nvSpPr>
          <p:cNvPr id="129" name="Google Shape;129;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sz="2908">
                <a:solidFill>
                  <a:schemeClr val="dk1"/>
                </a:solidFill>
                <a:latin typeface="Oswald"/>
                <a:ea typeface="Oswald"/>
                <a:cs typeface="Oswald"/>
                <a:sym typeface="Oswald"/>
              </a:rPr>
              <a:t>“You shall love the Lord your God with all your heart and with all your soul and with all your might. And these words that I command you today shall be on your heart. You shall teach them diligently to your children, and shall talk of them when you sit in your house, and when you walk by the way, and when you lie down, and when you rise. You shall bind them as a sign on your hand, and they shall be as frontlets between your eyes. You shall write them on the doorposts of your house and on your gates.”</a:t>
            </a:r>
            <a:endParaRPr sz="2708">
              <a:solidFill>
                <a:schemeClr val="dk1"/>
              </a:solidFill>
              <a:latin typeface="Oswald"/>
              <a:ea typeface="Oswald"/>
              <a:cs typeface="Oswald"/>
              <a:sym typeface="Oswa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Proverbs 3:5-7</a:t>
            </a:r>
            <a:endParaRPr sz="3400"/>
          </a:p>
        </p:txBody>
      </p:sp>
      <p:sp>
        <p:nvSpPr>
          <p:cNvPr id="135" name="Google Shape;135;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“Trust in the Lord with all your heart, and do not lean on your own understanding. In all your ways acknowledge him, and he will make straight your paths. Be not wise in your own eyes; fear the Lord, and turn away from evil.”</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2 Timothy 1:13-14</a:t>
            </a:r>
            <a:endParaRPr sz="3400"/>
          </a:p>
        </p:txBody>
      </p:sp>
      <p:sp>
        <p:nvSpPr>
          <p:cNvPr id="141" name="Google Shape;141;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“Follow the pattern of the sound words that you have heard from me, in the faith and love that are in Christ Jesus. By the Holy Spirit who dwells within us, guard the good deposit entrusted to you.”</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Proverbs 20:7</a:t>
            </a:r>
            <a:endParaRPr sz="3400"/>
          </a:p>
        </p:txBody>
      </p:sp>
      <p:sp>
        <p:nvSpPr>
          <p:cNvPr id="147" name="Google Shape;147;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“The righteous who walks in his integrity— blessed are his children after him!”</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Colossians 1:28-29</a:t>
            </a:r>
            <a:endParaRPr sz="3400"/>
          </a:p>
        </p:txBody>
      </p:sp>
      <p:sp>
        <p:nvSpPr>
          <p:cNvPr id="153" name="Google Shape;153;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“Him we proclaim, warning everyone and teaching everyone with all wisdom, that we may present everyone mature in Christ. For this I toil, struggling with all his energy that he powerfully works within me.”</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Matthew 22:37-40</a:t>
            </a:r>
            <a:endParaRPr sz="3400"/>
          </a:p>
        </p:txBody>
      </p:sp>
      <p:sp>
        <p:nvSpPr>
          <p:cNvPr id="159" name="Google Shape;159;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3216">
                <a:solidFill>
                  <a:schemeClr val="dk1"/>
                </a:solidFill>
                <a:latin typeface="Oswald"/>
                <a:ea typeface="Oswald"/>
                <a:cs typeface="Oswald"/>
                <a:sym typeface="Oswald"/>
              </a:rPr>
              <a:t>“And he said to him, “You shall love the Lord your God with all your heart and with all your soul and with all your mind. This is the great and first commandment. And a second is like it: You shall love your neighbor as yourself. On these two commandments depend all the Law and the Prophets.”</a:t>
            </a:r>
            <a:endParaRPr sz="3216">
              <a:solidFill>
                <a:schemeClr val="dk1"/>
              </a:solidFill>
              <a:latin typeface="Oswald"/>
              <a:ea typeface="Oswald"/>
              <a:cs typeface="Oswald"/>
              <a:sym typeface="Oswald"/>
            </a:endParaRPr>
          </a:p>
          <a:p>
            <a:pPr indent="0" lvl="0" marL="0" rtl="0" algn="l">
              <a:spcBef>
                <a:spcPts val="1200"/>
              </a:spcBef>
              <a:spcAft>
                <a:spcPts val="0"/>
              </a:spcAft>
              <a:buNone/>
            </a:pPr>
            <a:r>
              <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Hebrews 12:2</a:t>
            </a:r>
            <a:endParaRPr sz="3400"/>
          </a:p>
        </p:txBody>
      </p:sp>
      <p:sp>
        <p:nvSpPr>
          <p:cNvPr id="165" name="Google Shape;165;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3343">
                <a:solidFill>
                  <a:schemeClr val="dk1"/>
                </a:solidFill>
                <a:latin typeface="Oswald"/>
                <a:ea typeface="Oswald"/>
                <a:cs typeface="Oswald"/>
                <a:sym typeface="Oswald"/>
              </a:rPr>
              <a:t>“looking to Jesus, the founder and perfecter of our faith, who for the joy that was set before him endured the cross, despising the shame, and is seated at the right hand of the throne of God.”</a:t>
            </a:r>
            <a:endParaRPr sz="3343">
              <a:solidFill>
                <a:schemeClr val="dk1"/>
              </a:solidFill>
              <a:latin typeface="Oswald"/>
              <a:ea typeface="Oswald"/>
              <a:cs typeface="Oswald"/>
              <a:sym typeface="Oswald"/>
            </a:endParaRPr>
          </a:p>
          <a:p>
            <a:pPr indent="0" lvl="0" marL="0" rtl="0" algn="l">
              <a:spcBef>
                <a:spcPts val="1200"/>
              </a:spcBef>
              <a:spcAft>
                <a:spcPts val="0"/>
              </a:spcAft>
              <a:buNone/>
            </a:pPr>
            <a:r>
              <a:t/>
            </a:r>
            <a:endParaRPr sz="3000">
              <a:solidFill>
                <a:schemeClr val="dk1"/>
              </a:solidFill>
              <a:latin typeface="Oswald"/>
              <a:ea typeface="Oswald"/>
              <a:cs typeface="Oswald"/>
              <a:sym typeface="Oswald"/>
            </a:endParaRPr>
          </a:p>
          <a:p>
            <a:pPr indent="0" lvl="0" marL="0" rtl="0" algn="l">
              <a:spcBef>
                <a:spcPts val="1200"/>
              </a:spcBef>
              <a:spcAft>
                <a:spcPts val="0"/>
              </a:spcAft>
              <a:buNone/>
            </a:pPr>
            <a:r>
              <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Luke 10:5-9</a:t>
            </a:r>
            <a:endParaRPr sz="3400"/>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600">
                <a:solidFill>
                  <a:schemeClr val="dk1"/>
                </a:solidFill>
                <a:latin typeface="Oswald"/>
                <a:ea typeface="Oswald"/>
                <a:cs typeface="Oswald"/>
                <a:sym typeface="Oswald"/>
              </a:rPr>
              <a:t>“Whatever house you enter, first say, ‘Peace be to this house!’ And if a son of peace is there, your peace will rest upon him. But if not, it will return to you. And remain in the same house, eating and drinking what they provide, for the laborer deserves his wages. Do not go from house to house. Whenever you enter a town and they receive you, eat what is set before you.”</a:t>
            </a:r>
            <a:endParaRPr sz="2600">
              <a:solidFill>
                <a:schemeClr val="dk1"/>
              </a:solidFill>
              <a:latin typeface="Oswald"/>
              <a:ea typeface="Oswald"/>
              <a:cs typeface="Oswald"/>
              <a:sym typeface="Oswald"/>
            </a:endParaRPr>
          </a:p>
          <a:p>
            <a:pPr indent="0" lvl="0" marL="0" rtl="0" algn="l">
              <a:spcBef>
                <a:spcPts val="1200"/>
              </a:spcBef>
              <a:spcAft>
                <a:spcPts val="1200"/>
              </a:spcAft>
              <a:buNone/>
            </a:pPr>
            <a:r>
              <a:t/>
            </a:r>
            <a:endParaRPr sz="2200">
              <a:solidFill>
                <a:schemeClr val="dk1"/>
              </a:solidFill>
              <a:latin typeface="Oswald"/>
              <a:ea typeface="Oswald"/>
              <a:cs typeface="Oswald"/>
              <a:sym typeface="Oswa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A Household of Peace</a:t>
            </a:r>
            <a:endParaRPr sz="3400"/>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800">
                <a:solidFill>
                  <a:schemeClr val="dk1"/>
                </a:solidFill>
                <a:latin typeface="Oswald"/>
                <a:ea typeface="Oswald"/>
                <a:cs typeface="Oswald"/>
                <a:sym typeface="Oswald"/>
              </a:rPr>
              <a:t>What is it? </a:t>
            </a:r>
            <a:endParaRPr sz="2800">
              <a:solidFill>
                <a:schemeClr val="dk1"/>
              </a:solidFill>
              <a:latin typeface="Oswald"/>
              <a:ea typeface="Oswald"/>
              <a:cs typeface="Oswald"/>
              <a:sym typeface="Oswald"/>
            </a:endParaRPr>
          </a:p>
          <a:p>
            <a:pPr indent="0" lvl="0" marL="0" rtl="0" algn="l">
              <a:spcBef>
                <a:spcPts val="1200"/>
              </a:spcBef>
              <a:spcAft>
                <a:spcPts val="1200"/>
              </a:spcAft>
              <a:buNone/>
            </a:pPr>
            <a:r>
              <a:rPr lang="en" sz="2800">
                <a:solidFill>
                  <a:schemeClr val="dk1"/>
                </a:solidFill>
                <a:latin typeface="Oswald"/>
                <a:ea typeface="Oswald"/>
                <a:cs typeface="Oswald"/>
                <a:sym typeface="Oswald"/>
              </a:rPr>
              <a:t>A group or environment of people spiritually influenced a disciple of Jesus Christ.</a:t>
            </a:r>
            <a:endParaRPr sz="2800">
              <a:solidFill>
                <a:schemeClr val="dk1"/>
              </a:solidFill>
              <a:latin typeface="Oswald"/>
              <a:ea typeface="Oswald"/>
              <a:cs typeface="Oswald"/>
              <a:sym typeface="Oswa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A Household of Peace</a:t>
            </a:r>
            <a:endParaRPr sz="3400"/>
          </a:p>
        </p:txBody>
      </p:sp>
      <p:sp>
        <p:nvSpPr>
          <p:cNvPr id="78" name="Google Shape;78;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800">
                <a:solidFill>
                  <a:schemeClr val="dk1"/>
                </a:solidFill>
                <a:latin typeface="Oswald"/>
                <a:ea typeface="Oswald"/>
                <a:cs typeface="Oswald"/>
                <a:sym typeface="Oswald"/>
              </a:rPr>
              <a:t>4 Aspects of Discipleship:</a:t>
            </a:r>
            <a:endParaRPr sz="2800">
              <a:solidFill>
                <a:schemeClr val="dk1"/>
              </a:solidFill>
              <a:latin typeface="Oswald"/>
              <a:ea typeface="Oswald"/>
              <a:cs typeface="Oswald"/>
              <a:sym typeface="Oswald"/>
            </a:endParaRPr>
          </a:p>
          <a:p>
            <a:pPr indent="0" lvl="0" marL="0" rtl="0" algn="l">
              <a:spcBef>
                <a:spcPts val="1200"/>
              </a:spcBef>
              <a:spcAft>
                <a:spcPts val="0"/>
              </a:spcAft>
              <a:buNone/>
            </a:pPr>
            <a:r>
              <a:rPr lang="en" sz="2800">
                <a:solidFill>
                  <a:schemeClr val="dk1"/>
                </a:solidFill>
                <a:latin typeface="Oswald"/>
                <a:ea typeface="Oswald"/>
                <a:cs typeface="Oswald"/>
                <a:sym typeface="Oswald"/>
              </a:rPr>
              <a:t>- </a:t>
            </a:r>
            <a:r>
              <a:rPr lang="en" sz="2800">
                <a:solidFill>
                  <a:schemeClr val="dk1"/>
                </a:solidFill>
                <a:latin typeface="Oswald"/>
                <a:ea typeface="Oswald"/>
                <a:cs typeface="Oswald"/>
                <a:sym typeface="Oswald"/>
              </a:rPr>
              <a:t>An Usher of Truth</a:t>
            </a:r>
            <a:endParaRPr sz="2800">
              <a:solidFill>
                <a:schemeClr val="dk1"/>
              </a:solidFill>
              <a:latin typeface="Oswald"/>
              <a:ea typeface="Oswald"/>
              <a:cs typeface="Oswald"/>
              <a:sym typeface="Oswald"/>
            </a:endParaRPr>
          </a:p>
          <a:p>
            <a:pPr indent="0" lvl="0" marL="0" rtl="0" algn="l">
              <a:spcBef>
                <a:spcPts val="1200"/>
              </a:spcBef>
              <a:spcAft>
                <a:spcPts val="0"/>
              </a:spcAft>
              <a:buNone/>
            </a:pPr>
            <a:r>
              <a:rPr lang="en" sz="2800">
                <a:solidFill>
                  <a:schemeClr val="dk1"/>
                </a:solidFill>
                <a:latin typeface="Oswald"/>
                <a:ea typeface="Oswald"/>
                <a:cs typeface="Oswald"/>
                <a:sym typeface="Oswald"/>
              </a:rPr>
              <a:t>- A Teacher of God’s commands</a:t>
            </a:r>
            <a:endParaRPr sz="2800">
              <a:solidFill>
                <a:schemeClr val="dk1"/>
              </a:solidFill>
              <a:latin typeface="Oswald"/>
              <a:ea typeface="Oswald"/>
              <a:cs typeface="Oswald"/>
              <a:sym typeface="Oswald"/>
            </a:endParaRPr>
          </a:p>
          <a:p>
            <a:pPr indent="0" lvl="0" marL="0" rtl="0" algn="l">
              <a:spcBef>
                <a:spcPts val="1200"/>
              </a:spcBef>
              <a:spcAft>
                <a:spcPts val="0"/>
              </a:spcAft>
              <a:buNone/>
            </a:pPr>
            <a:r>
              <a:rPr lang="en" sz="2800">
                <a:solidFill>
                  <a:schemeClr val="dk1"/>
                </a:solidFill>
                <a:latin typeface="Oswald"/>
                <a:ea typeface="Oswald"/>
                <a:cs typeface="Oswald"/>
                <a:sym typeface="Oswald"/>
              </a:rPr>
              <a:t>- A Vessel of Mercy</a:t>
            </a:r>
            <a:endParaRPr sz="2800">
              <a:solidFill>
                <a:schemeClr val="dk1"/>
              </a:solidFill>
              <a:latin typeface="Oswald"/>
              <a:ea typeface="Oswald"/>
              <a:cs typeface="Oswald"/>
              <a:sym typeface="Oswald"/>
            </a:endParaRPr>
          </a:p>
          <a:p>
            <a:pPr indent="0" lvl="0" marL="0" rtl="0" algn="l">
              <a:spcBef>
                <a:spcPts val="1200"/>
              </a:spcBef>
              <a:spcAft>
                <a:spcPts val="1200"/>
              </a:spcAft>
              <a:buNone/>
            </a:pPr>
            <a:r>
              <a:rPr lang="en" sz="2800">
                <a:solidFill>
                  <a:schemeClr val="dk1"/>
                </a:solidFill>
                <a:latin typeface="Oswald"/>
                <a:ea typeface="Oswald"/>
                <a:cs typeface="Oswald"/>
                <a:sym typeface="Oswald"/>
              </a:rPr>
              <a:t>- A Servant of God’s love</a:t>
            </a:r>
            <a:endParaRPr sz="2800">
              <a:solidFill>
                <a:schemeClr val="dk1"/>
              </a:solidFill>
              <a:latin typeface="Oswald"/>
              <a:ea typeface="Oswald"/>
              <a:cs typeface="Oswald"/>
              <a:sym typeface="Oswa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1 Corinthians 11:1</a:t>
            </a:r>
            <a:endParaRPr sz="3400"/>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800">
                <a:solidFill>
                  <a:schemeClr val="dk1"/>
                </a:solidFill>
                <a:latin typeface="Oswald"/>
                <a:ea typeface="Oswald"/>
                <a:cs typeface="Oswald"/>
                <a:sym typeface="Oswald"/>
              </a:rPr>
              <a:t>“Be imitators of me, as I am of Christ.”</a:t>
            </a:r>
            <a:endParaRPr sz="28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A Household of Peace</a:t>
            </a:r>
            <a:endParaRPr sz="3400"/>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The Ongoing Process…</a:t>
            </a:r>
            <a:endParaRPr sz="3000">
              <a:solidFill>
                <a:schemeClr val="dk1"/>
              </a:solidFill>
              <a:latin typeface="Oswald"/>
              <a:ea typeface="Oswald"/>
              <a:cs typeface="Oswald"/>
              <a:sym typeface="Oswald"/>
            </a:endParaRPr>
          </a:p>
          <a:p>
            <a:pPr indent="0" lvl="0" marL="0" rtl="0" algn="l">
              <a:spcBef>
                <a:spcPts val="1200"/>
              </a:spcBef>
              <a:spcAft>
                <a:spcPts val="1200"/>
              </a:spcAft>
              <a:buNone/>
            </a:pPr>
            <a:r>
              <a:rPr lang="en" sz="3000">
                <a:solidFill>
                  <a:schemeClr val="dk1"/>
                </a:solidFill>
                <a:latin typeface="Oswald"/>
                <a:ea typeface="Oswald"/>
                <a:cs typeface="Oswald"/>
                <a:sym typeface="Oswald"/>
              </a:rPr>
              <a:t>Disciples</a:t>
            </a:r>
            <a:r>
              <a:rPr lang="en" sz="2800">
                <a:solidFill>
                  <a:schemeClr val="dk1"/>
                </a:solidFill>
                <a:latin typeface="Oswald"/>
                <a:ea typeface="Oswald"/>
                <a:cs typeface="Oswald"/>
                <a:sym typeface="Oswald"/>
              </a:rPr>
              <a:t>hip		 Growth	     Calling		   Ministry</a:t>
            </a:r>
            <a:endParaRPr sz="2800">
              <a:solidFill>
                <a:schemeClr val="dk1"/>
              </a:solidFill>
              <a:latin typeface="Oswald"/>
              <a:ea typeface="Oswald"/>
              <a:cs typeface="Oswald"/>
              <a:sym typeface="Oswald"/>
            </a:endParaRPr>
          </a:p>
        </p:txBody>
      </p:sp>
      <p:sp>
        <p:nvSpPr>
          <p:cNvPr id="91" name="Google Shape;91;p18"/>
          <p:cNvSpPr/>
          <p:nvPr/>
        </p:nvSpPr>
        <p:spPr>
          <a:xfrm>
            <a:off x="2143125" y="2019050"/>
            <a:ext cx="496200" cy="335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Average"/>
              <a:ea typeface="Average"/>
              <a:cs typeface="Average"/>
              <a:sym typeface="Average"/>
            </a:endParaRPr>
          </a:p>
        </p:txBody>
      </p:sp>
      <p:sp>
        <p:nvSpPr>
          <p:cNvPr id="92" name="Google Shape;92;p18"/>
          <p:cNvSpPr/>
          <p:nvPr/>
        </p:nvSpPr>
        <p:spPr>
          <a:xfrm>
            <a:off x="5504975" y="2019050"/>
            <a:ext cx="496200" cy="335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Average"/>
              <a:ea typeface="Average"/>
              <a:cs typeface="Average"/>
              <a:sym typeface="Average"/>
            </a:endParaRPr>
          </a:p>
        </p:txBody>
      </p:sp>
      <p:sp>
        <p:nvSpPr>
          <p:cNvPr id="93" name="Google Shape;93;p18"/>
          <p:cNvSpPr/>
          <p:nvPr/>
        </p:nvSpPr>
        <p:spPr>
          <a:xfrm>
            <a:off x="3824050" y="2019050"/>
            <a:ext cx="496200" cy="335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Average"/>
              <a:ea typeface="Average"/>
              <a:cs typeface="Average"/>
              <a:sym typeface="Averag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Spheres of Influence</a:t>
            </a:r>
            <a:endParaRPr sz="3400"/>
          </a:p>
        </p:txBody>
      </p:sp>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12750" lvl="0" marL="457200" rtl="0" algn="l">
              <a:spcBef>
                <a:spcPts val="0"/>
              </a:spcBef>
              <a:spcAft>
                <a:spcPts val="0"/>
              </a:spcAft>
              <a:buClr>
                <a:schemeClr val="dk1"/>
              </a:buClr>
              <a:buSzPts val="2900"/>
              <a:buFont typeface="Oswald"/>
              <a:buChar char="-"/>
            </a:pPr>
            <a:r>
              <a:rPr lang="en" sz="3100">
                <a:solidFill>
                  <a:schemeClr val="dk1"/>
                </a:solidFill>
                <a:latin typeface="Oswald"/>
                <a:ea typeface="Oswald"/>
                <a:cs typeface="Oswald"/>
                <a:sym typeface="Oswald"/>
              </a:rPr>
              <a:t>Our own household</a:t>
            </a:r>
            <a:endParaRPr sz="3100">
              <a:solidFill>
                <a:schemeClr val="dk1"/>
              </a:solidFill>
              <a:latin typeface="Oswald"/>
              <a:ea typeface="Oswald"/>
              <a:cs typeface="Oswald"/>
              <a:sym typeface="Oswald"/>
            </a:endParaRPr>
          </a:p>
          <a:p>
            <a:pPr indent="-425450" lvl="0" marL="457200" rtl="0" algn="l">
              <a:spcBef>
                <a:spcPts val="0"/>
              </a:spcBef>
              <a:spcAft>
                <a:spcPts val="0"/>
              </a:spcAft>
              <a:buClr>
                <a:schemeClr val="dk1"/>
              </a:buClr>
              <a:buSzPts val="3100"/>
              <a:buFont typeface="Oswald"/>
              <a:buChar char="-"/>
            </a:pPr>
            <a:r>
              <a:rPr lang="en" sz="3100">
                <a:solidFill>
                  <a:schemeClr val="dk1"/>
                </a:solidFill>
                <a:latin typeface="Oswald"/>
                <a:ea typeface="Oswald"/>
                <a:cs typeface="Oswald"/>
                <a:sym typeface="Oswald"/>
              </a:rPr>
              <a:t>Our church family</a:t>
            </a:r>
            <a:endParaRPr sz="3100">
              <a:solidFill>
                <a:schemeClr val="dk1"/>
              </a:solidFill>
              <a:latin typeface="Oswald"/>
              <a:ea typeface="Oswald"/>
              <a:cs typeface="Oswald"/>
              <a:sym typeface="Oswald"/>
            </a:endParaRPr>
          </a:p>
          <a:p>
            <a:pPr indent="-425450" lvl="0" marL="457200" rtl="0" algn="l">
              <a:spcBef>
                <a:spcPts val="0"/>
              </a:spcBef>
              <a:spcAft>
                <a:spcPts val="0"/>
              </a:spcAft>
              <a:buClr>
                <a:schemeClr val="dk1"/>
              </a:buClr>
              <a:buSzPts val="3100"/>
              <a:buFont typeface="Oswald"/>
              <a:buChar char="-"/>
            </a:pPr>
            <a:r>
              <a:rPr lang="en" sz="3100">
                <a:solidFill>
                  <a:schemeClr val="dk1"/>
                </a:solidFill>
                <a:latin typeface="Oswald"/>
                <a:ea typeface="Oswald"/>
                <a:cs typeface="Oswald"/>
                <a:sym typeface="Oswald"/>
              </a:rPr>
              <a:t>Our daily environments</a:t>
            </a:r>
            <a:endParaRPr sz="3100">
              <a:solidFill>
                <a:schemeClr val="dk1"/>
              </a:solidFill>
              <a:latin typeface="Oswald"/>
              <a:ea typeface="Oswald"/>
              <a:cs typeface="Oswald"/>
              <a:sym typeface="Oswald"/>
            </a:endParaRPr>
          </a:p>
          <a:p>
            <a:pPr indent="0" lvl="0" marL="0" rtl="0" algn="l">
              <a:spcBef>
                <a:spcPts val="1200"/>
              </a:spcBef>
              <a:spcAft>
                <a:spcPts val="1200"/>
              </a:spcAft>
              <a:buNone/>
            </a:pPr>
            <a:r>
              <a:t/>
            </a:r>
            <a:endParaRPr sz="3000">
              <a:solidFill>
                <a:schemeClr val="dk1"/>
              </a:solidFill>
              <a:latin typeface="Oswald"/>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1 Corinthians 12:4-6</a:t>
            </a:r>
            <a:endParaRPr sz="3400"/>
          </a:p>
        </p:txBody>
      </p:sp>
      <p:sp>
        <p:nvSpPr>
          <p:cNvPr id="105" name="Google Shape;105;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018"/>
              <a:buNone/>
            </a:pPr>
            <a:r>
              <a:rPr lang="en" sz="2990">
                <a:solidFill>
                  <a:schemeClr val="dk1"/>
                </a:solidFill>
                <a:latin typeface="Oswald"/>
                <a:ea typeface="Oswald"/>
                <a:cs typeface="Oswald"/>
                <a:sym typeface="Oswald"/>
              </a:rPr>
              <a:t>“</a:t>
            </a:r>
            <a:r>
              <a:rPr lang="en" sz="2990">
                <a:solidFill>
                  <a:schemeClr val="dk1"/>
                </a:solidFill>
                <a:latin typeface="Oswald"/>
                <a:ea typeface="Oswald"/>
                <a:cs typeface="Oswald"/>
                <a:sym typeface="Oswald"/>
              </a:rPr>
              <a:t>Now there are varieties of gifts, but the same Spirit; and there are varieties of service, but the same Lord; and there are varieties of activities, but it is the same God who empowers them all in everyone.”</a:t>
            </a:r>
            <a:endParaRPr sz="2990">
              <a:solidFill>
                <a:schemeClr val="dk1"/>
              </a:solidFill>
              <a:latin typeface="Oswald"/>
              <a:ea typeface="Oswald"/>
              <a:cs typeface="Oswald"/>
              <a:sym typeface="Oswald"/>
            </a:endParaRPr>
          </a:p>
          <a:p>
            <a:pPr indent="0" lvl="0" marL="0" rtl="0" algn="l">
              <a:lnSpc>
                <a:spcPct val="95000"/>
              </a:lnSpc>
              <a:spcBef>
                <a:spcPts val="1200"/>
              </a:spcBef>
              <a:spcAft>
                <a:spcPts val="0"/>
              </a:spcAft>
              <a:buSzPts val="1018"/>
              <a:buNone/>
            </a:pPr>
            <a:r>
              <a:t/>
            </a:r>
            <a:endParaRPr sz="2990">
              <a:solidFill>
                <a:schemeClr val="dk1"/>
              </a:solidFill>
              <a:latin typeface="Oswald"/>
              <a:ea typeface="Oswald"/>
              <a:cs typeface="Oswald"/>
              <a:sym typeface="Oswald"/>
            </a:endParaRPr>
          </a:p>
          <a:p>
            <a:pPr indent="0" lvl="0" marL="0" rtl="0" algn="l">
              <a:lnSpc>
                <a:spcPct val="95000"/>
              </a:lnSpc>
              <a:spcBef>
                <a:spcPts val="1200"/>
              </a:spcBef>
              <a:spcAft>
                <a:spcPts val="0"/>
              </a:spcAft>
              <a:buSzPts val="1018"/>
              <a:buNone/>
            </a:pPr>
            <a:r>
              <a:rPr lang="en" sz="2990">
                <a:solidFill>
                  <a:schemeClr val="dk1"/>
                </a:solidFill>
                <a:latin typeface="Oswald"/>
                <a:ea typeface="Oswald"/>
                <a:cs typeface="Oswald"/>
                <a:sym typeface="Oswald"/>
              </a:rPr>
              <a:t>We are all called to ministry!</a:t>
            </a:r>
            <a:endParaRPr sz="2990">
              <a:solidFill>
                <a:schemeClr val="dk1"/>
              </a:solidFill>
              <a:latin typeface="Oswald"/>
              <a:ea typeface="Oswald"/>
              <a:cs typeface="Oswald"/>
              <a:sym typeface="Oswald"/>
            </a:endParaRPr>
          </a:p>
          <a:p>
            <a:pPr indent="0" lvl="0" marL="0" rtl="0" algn="l">
              <a:lnSpc>
                <a:spcPct val="95000"/>
              </a:lnSpc>
              <a:spcBef>
                <a:spcPts val="1200"/>
              </a:spcBef>
              <a:spcAft>
                <a:spcPts val="1200"/>
              </a:spcAft>
              <a:buSzPts val="1018"/>
              <a:buNone/>
            </a:pPr>
            <a:r>
              <a:t/>
            </a:r>
            <a:endParaRPr sz="2405">
              <a:solidFill>
                <a:schemeClr val="dk1"/>
              </a:solidFill>
              <a:latin typeface="Oswald"/>
              <a:ea typeface="Oswald"/>
              <a:cs typeface="Oswald"/>
              <a:sym typeface="Oswa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3400"/>
              <a:t>Ephesians 4:1-3</a:t>
            </a:r>
            <a:endParaRPr sz="3400"/>
          </a:p>
        </p:txBody>
      </p:sp>
      <p:sp>
        <p:nvSpPr>
          <p:cNvPr id="111" name="Google Shape;111;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dk1"/>
                </a:solidFill>
                <a:latin typeface="Oswald"/>
                <a:ea typeface="Oswald"/>
                <a:cs typeface="Oswald"/>
                <a:sym typeface="Oswald"/>
              </a:rPr>
              <a:t>“I therefore, a prisoner for the Lord, urge you to walk in a manner worthy of the calling to which you have been called, with all humility and gentleness, with patience, bearing with one another in love, eager to maintain the unity of the Spirit in the bond of peace.”</a:t>
            </a:r>
            <a:endParaRPr sz="3000">
              <a:solidFill>
                <a:schemeClr val="dk1"/>
              </a:solidFill>
              <a:latin typeface="Oswald"/>
              <a:ea typeface="Oswald"/>
              <a:cs typeface="Oswald"/>
              <a:sym typeface="Oswald"/>
            </a:endParaRPr>
          </a:p>
          <a:p>
            <a:pPr indent="0" lvl="0" marL="0" rtl="0" algn="l">
              <a:spcBef>
                <a:spcPts val="1200"/>
              </a:spcBef>
              <a:spcAft>
                <a:spcPts val="1200"/>
              </a:spcAft>
              <a:buNone/>
            </a:pPr>
            <a:r>
              <a:t/>
            </a:r>
            <a:endParaRPr sz="2600">
              <a:solidFill>
                <a:schemeClr val="dk1"/>
              </a:solidFill>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